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DAD2-F2D8-4619-BD45-8C398C85A71F}" type="datetimeFigureOut">
              <a:rPr lang="pl-PL" smtClean="0"/>
              <a:t>2009-10-24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68EB5-1E24-49CE-87B8-8327D12207C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ANALIZA DANYCH BIBLIOMETRYCZNYCH Z CZASOPISM Z ZAKRESU NAUK EKONOMICZNYCH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995354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tx1"/>
                </a:solidFill>
              </a:rPr>
              <a:t>Krzysztof </a:t>
            </a:r>
            <a:r>
              <a:rPr lang="pl-PL" sz="2800" dirty="0" err="1" smtClean="0">
                <a:solidFill>
                  <a:schemeClr val="tx1"/>
                </a:solidFill>
              </a:rPr>
              <a:t>Osiewalski</a:t>
            </a:r>
            <a:r>
              <a:rPr lang="pl-PL" sz="2800" dirty="0" smtClean="0">
                <a:solidFill>
                  <a:schemeClr val="tx1"/>
                </a:solidFill>
              </a:rPr>
              <a:t>, Beata Zając</a:t>
            </a:r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Analiza skupień – algorytm Warda tworzenia dendrogramu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2800" dirty="0" smtClean="0"/>
              <a:t>Wyznaczenie macierzy odległości taksonomicznych o wymiarach </a:t>
            </a:r>
            <a:r>
              <a:rPr lang="pl-PL" sz="2800" i="1" dirty="0" err="1" smtClean="0"/>
              <a:t>n·n</a:t>
            </a:r>
            <a:r>
              <a:rPr lang="pl-PL" sz="2800" dirty="0" smtClean="0"/>
              <a:t>, która zawiera odległość każdej pary obiektów. Macierz ta jest symetryczna względem głównej przekątnej, którą stanowią same zera.</a:t>
            </a:r>
          </a:p>
          <a:p>
            <a:r>
              <a:rPr lang="pl-PL" sz="2800" dirty="0" smtClean="0"/>
              <a:t>Wyszukanie par obiektów (a w dalszej części skupień), dla których wzajemna odległość jest najmniejsza. Przyjąć należy, że obiekty te mają numery "p" i "q", przy czym </a:t>
            </a:r>
            <a:r>
              <a:rPr lang="pl-PL" sz="2800" dirty="0" err="1" smtClean="0"/>
              <a:t>p&lt;q</a:t>
            </a:r>
            <a:r>
              <a:rPr lang="pl-PL" sz="2800" dirty="0" smtClean="0"/>
              <a:t>.</a:t>
            </a:r>
          </a:p>
          <a:p>
            <a:r>
              <a:rPr lang="pl-PL" sz="2800" dirty="0" smtClean="0"/>
              <a:t>Złączenie "p" i "q" w jedno nowe skupienie, które zajmuje pozycję o numerze "p". Jednocześnie usuwa się obiekt (skupienie) o numerze "q", zaś numery skupień o numerze od niego wyższym zmniejsza się o jeden. W ten sposób wymiar macierzy zmniejsza się o 1.</a:t>
            </a:r>
          </a:p>
          <a:p>
            <a:r>
              <a:rPr lang="pl-PL" sz="2800" dirty="0" smtClean="0"/>
              <a:t>Wyznacza się odległość nowego skupienia od każdego pozostałego według wzoru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dirty="0" err="1" smtClean="0"/>
              <a:t>Bibliometria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768865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„badanie stanu ilościowego i tendencji rozwoju piśmiennictwa metodą statystyczną na podstawie spisów bibliograficznych lub statystyki wydawnictw” [Słownik terminologiczny informacji naukowej, 1979].</a:t>
            </a:r>
          </a:p>
          <a:p>
            <a:pPr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Początki </a:t>
            </a:r>
            <a:r>
              <a:rPr lang="pl-PL" dirty="0" err="1" smtClean="0"/>
              <a:t>bibliometrii</a:t>
            </a:r>
            <a:r>
              <a:rPr lang="pl-PL" dirty="0" smtClean="0"/>
              <a:t> to wprowadzone przez E.W. </a:t>
            </a:r>
            <a:r>
              <a:rPr lang="pl-PL" dirty="0" err="1" smtClean="0"/>
              <a:t>Hulme’a</a:t>
            </a:r>
            <a:r>
              <a:rPr lang="pl-PL" dirty="0" smtClean="0"/>
              <a:t> [1923] określenie „statystyczna bibliografia” (</a:t>
            </a:r>
            <a:r>
              <a:rPr lang="pl-PL" dirty="0" err="1" smtClean="0"/>
              <a:t>statistical</a:t>
            </a:r>
            <a:r>
              <a:rPr lang="pl-PL" dirty="0" smtClean="0"/>
              <a:t> </a:t>
            </a:r>
            <a:r>
              <a:rPr lang="pl-PL" dirty="0" err="1" smtClean="0"/>
              <a:t>bibliography</a:t>
            </a:r>
            <a:r>
              <a:rPr lang="pl-PL" dirty="0" smtClean="0"/>
              <a:t>), jako połączenie statystyki (metody analizy) i bibliografii (przedmiotu analizy).</a:t>
            </a:r>
            <a:endParaRPr lang="pl-PL" dirty="0"/>
          </a:p>
        </p:txBody>
      </p:sp>
      <p:pic>
        <p:nvPicPr>
          <p:cNvPr id="102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286388"/>
            <a:ext cx="1565453" cy="1154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Indeksy cytowań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r>
              <a:rPr lang="pl-PL" dirty="0" smtClean="0"/>
              <a:t>Science </a:t>
            </a:r>
            <a:r>
              <a:rPr lang="pl-PL" dirty="0" err="1" smtClean="0"/>
              <a:t>Citation</a:t>
            </a:r>
            <a:r>
              <a:rPr lang="pl-PL" dirty="0" smtClean="0"/>
              <a:t> </a:t>
            </a:r>
            <a:r>
              <a:rPr lang="pl-PL" dirty="0" err="1" smtClean="0"/>
              <a:t>Index</a:t>
            </a:r>
            <a:r>
              <a:rPr lang="pl-PL" dirty="0" smtClean="0"/>
              <a:t> (SCI)</a:t>
            </a:r>
          </a:p>
          <a:p>
            <a:r>
              <a:rPr lang="pl-PL" dirty="0" smtClean="0"/>
              <a:t>ISI Web of </a:t>
            </a:r>
            <a:r>
              <a:rPr lang="pl-PL" dirty="0" err="1" smtClean="0"/>
              <a:t>Knowledge</a:t>
            </a:r>
            <a:endParaRPr lang="pl-PL" dirty="0" smtClean="0"/>
          </a:p>
          <a:p>
            <a:r>
              <a:rPr lang="pl-PL" dirty="0" err="1" smtClean="0"/>
              <a:t>Scopus</a:t>
            </a:r>
            <a:endParaRPr lang="pl-PL" dirty="0" smtClean="0"/>
          </a:p>
          <a:p>
            <a:r>
              <a:rPr lang="pl-PL" dirty="0" smtClean="0"/>
              <a:t>Google Scholar</a:t>
            </a:r>
          </a:p>
          <a:p>
            <a:r>
              <a:rPr lang="pl-PL" dirty="0" err="1" smtClean="0"/>
              <a:t>Citeseer</a:t>
            </a:r>
            <a:endParaRPr lang="pl-PL" dirty="0" smtClean="0"/>
          </a:p>
          <a:p>
            <a:r>
              <a:rPr lang="pl-PL" dirty="0" err="1" smtClean="0"/>
              <a:t>RePEc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nam daje </a:t>
            </a:r>
            <a:r>
              <a:rPr lang="pl-PL" dirty="0" err="1" smtClean="0"/>
              <a:t>bibliometria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poznanie wpływowych w danym środowisku czasopism naukowych</a:t>
            </a:r>
          </a:p>
          <a:p>
            <a:r>
              <a:rPr lang="pl-PL" dirty="0" smtClean="0"/>
              <a:t>które z czasopism zagranicznych inspirują najsilniej</a:t>
            </a:r>
          </a:p>
          <a:p>
            <a:r>
              <a:rPr lang="pl-PL" dirty="0" smtClean="0"/>
              <a:t>czy sięgnięcie do analizy cytowań pozwoli wyłonić nowe, specjalistyczne zagadnienia podejmowane na łamach czasopisma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Gromadzenie danych w BG UEK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Baza GOSPODARKA</a:t>
            </a:r>
          </a:p>
          <a:p>
            <a:r>
              <a:rPr lang="pl-PL" dirty="0" smtClean="0"/>
              <a:t>Baza CYTOWANIA</a:t>
            </a:r>
            <a:endParaRPr lang="pl-PL" dirty="0"/>
          </a:p>
        </p:txBody>
      </p:sp>
      <p:pic>
        <p:nvPicPr>
          <p:cNvPr id="2052" name="Picture 4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7213" y="4129088"/>
            <a:ext cx="1843087" cy="1819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Możliwe błędy w 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Ten sam autor w różnych pracach umieszcza swoje nazwisko z różną liczbą swoich imion </a:t>
            </a:r>
          </a:p>
          <a:p>
            <a:r>
              <a:rPr lang="pl-PL" dirty="0" smtClean="0"/>
              <a:t>Ten sam autor ma różne nazwisko w zależności od sposobu transliteracji alfabetów nie łacińskich (np. liter alfabetu rosyjskiego)</a:t>
            </a:r>
          </a:p>
          <a:p>
            <a:r>
              <a:rPr lang="pl-PL" dirty="0" smtClean="0"/>
              <a:t>Niewłaściwa kolejność autorów</a:t>
            </a:r>
          </a:p>
          <a:p>
            <a:r>
              <a:rPr lang="pl-PL" dirty="0" smtClean="0"/>
              <a:t>Przyznanie roli autora redaktorowi</a:t>
            </a:r>
          </a:p>
          <a:p>
            <a:r>
              <a:rPr lang="pl-PL" dirty="0" smtClean="0"/>
              <a:t>Pominięcie autora (jeśli praca ma autorów osobowych, to powinni być wymienieni oni, a nie instytucja sprawcza – tzw. autor </a:t>
            </a:r>
            <a:r>
              <a:rPr lang="pl-PL" dirty="0" err="1" smtClean="0"/>
              <a:t>korporatywny</a:t>
            </a:r>
            <a:r>
              <a:rPr lang="pl-PL" dirty="0" smtClean="0"/>
              <a:t>)</a:t>
            </a:r>
          </a:p>
          <a:p>
            <a:r>
              <a:rPr lang="pl-PL" dirty="0" smtClean="0"/>
              <a:t>Podawanie polskiego tłumaczenia tytułu artykułu </a:t>
            </a:r>
          </a:p>
          <a:p>
            <a:r>
              <a:rPr lang="pl-PL" dirty="0" smtClean="0"/>
              <a:t>Różny stopień szczegółowości przypisu: podawanie tylko tytułu głównego, lub tytułu głównego wraz z podtytułem</a:t>
            </a:r>
          </a:p>
          <a:p>
            <a:r>
              <a:rPr lang="pl-PL" dirty="0" smtClean="0"/>
              <a:t>Nie to czasopismo</a:t>
            </a:r>
          </a:p>
          <a:p>
            <a:r>
              <a:rPr lang="pl-PL" dirty="0" smtClean="0"/>
              <a:t>Wprowadzenie skrótów w nazwie czasopisma</a:t>
            </a:r>
          </a:p>
          <a:p>
            <a:r>
              <a:rPr lang="pl-PL" dirty="0" smtClean="0"/>
              <a:t>Zagadki edytorskie i literówki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Czyszczenie danych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Eliminacja </a:t>
            </a:r>
            <a:r>
              <a:rPr lang="pl-PL" dirty="0" err="1" smtClean="0"/>
              <a:t>autocytowań</a:t>
            </a:r>
            <a:endParaRPr lang="pl-PL" dirty="0" smtClean="0"/>
          </a:p>
          <a:p>
            <a:r>
              <a:rPr lang="pl-PL" dirty="0" smtClean="0"/>
              <a:t>Korekty w/</a:t>
            </a:r>
            <a:r>
              <a:rPr lang="pl-PL" dirty="0" err="1" smtClean="0"/>
              <a:t>w</a:t>
            </a:r>
            <a:r>
              <a:rPr lang="pl-PL" dirty="0" smtClean="0"/>
              <a:t> błędów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Przykład </a:t>
            </a:r>
            <a:r>
              <a:rPr lang="pl-PL" dirty="0" err="1" smtClean="0"/>
              <a:t>Nature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Statystyki opisowe w </a:t>
            </a:r>
            <a:r>
              <a:rPr lang="pl-PL" dirty="0" err="1" smtClean="0"/>
              <a:t>bibliometrii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r>
              <a:rPr lang="pl-PL" dirty="0" smtClean="0"/>
              <a:t>Liczba cytowań</a:t>
            </a:r>
          </a:p>
          <a:p>
            <a:r>
              <a:rPr lang="pl-PL" dirty="0" smtClean="0"/>
              <a:t>Liczba cytowanych prac</a:t>
            </a:r>
          </a:p>
          <a:p>
            <a:r>
              <a:rPr lang="pl-PL" dirty="0" smtClean="0"/>
              <a:t>Indeks </a:t>
            </a:r>
            <a:r>
              <a:rPr lang="pl-PL" dirty="0" err="1" smtClean="0"/>
              <a:t>Hirsha</a:t>
            </a:r>
            <a:r>
              <a:rPr lang="pl-PL" dirty="0" smtClean="0"/>
              <a:t>: </a:t>
            </a:r>
            <a:r>
              <a:rPr lang="pl-PL" sz="2400" dirty="0" smtClean="0"/>
              <a:t>współczynnik </a:t>
            </a:r>
            <a:r>
              <a:rPr lang="pl-PL" sz="2400" i="1" dirty="0" smtClean="0"/>
              <a:t>h</a:t>
            </a:r>
            <a:r>
              <a:rPr lang="pl-PL" sz="2400" dirty="0" smtClean="0"/>
              <a:t> równy jest liczbie publikacji cytowanych co najmniej </a:t>
            </a:r>
            <a:r>
              <a:rPr lang="pl-PL" sz="2400" i="1" dirty="0" smtClean="0"/>
              <a:t>h</a:t>
            </a:r>
            <a:r>
              <a:rPr lang="pl-PL" sz="2400" dirty="0" smtClean="0"/>
              <a:t> razy</a:t>
            </a:r>
          </a:p>
          <a:p>
            <a:r>
              <a:rPr lang="pl-PL" dirty="0" err="1" smtClean="0"/>
              <a:t>Impact</a:t>
            </a:r>
            <a:r>
              <a:rPr lang="pl-PL" dirty="0" smtClean="0"/>
              <a:t> </a:t>
            </a:r>
            <a:r>
              <a:rPr lang="pl-PL" dirty="0" err="1" smtClean="0"/>
              <a:t>Factor</a:t>
            </a:r>
            <a:endParaRPr lang="pl-PL" dirty="0" smtClean="0"/>
          </a:p>
          <a:p>
            <a:r>
              <a:rPr lang="pl-PL" dirty="0" smtClean="0"/>
              <a:t>Indeks </a:t>
            </a:r>
            <a:r>
              <a:rPr lang="pl-PL" dirty="0" err="1" smtClean="0"/>
              <a:t>Egghe</a:t>
            </a:r>
            <a:r>
              <a:rPr lang="pl-PL" dirty="0" smtClean="0"/>
              <a:t> (indeks g)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Macierze odległości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Macierz 0-1</a:t>
            </a:r>
          </a:p>
          <a:p>
            <a:endParaRPr lang="pl-PL" sz="3600" dirty="0" smtClean="0"/>
          </a:p>
          <a:p>
            <a:r>
              <a:rPr lang="pl-PL" sz="3600" dirty="0" smtClean="0"/>
              <a:t>Macierz ważona liczbą cytowań</a:t>
            </a:r>
            <a:endParaRPr lang="pl-PL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AFAF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423</Words>
  <Application>Microsoft Office PowerPoint</Application>
  <PresentationFormat>Pokaz na ekranie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ANALIZA DANYCH BIBLIOMETRYCZNYCH Z CZASOPISM Z ZAKRESU NAUK EKONOMICZNYCH</vt:lpstr>
      <vt:lpstr>Bibliometria</vt:lpstr>
      <vt:lpstr>Indeksy cytowań</vt:lpstr>
      <vt:lpstr>Co nam daje bibliometria?</vt:lpstr>
      <vt:lpstr>Gromadzenie danych w BG UEK</vt:lpstr>
      <vt:lpstr>Możliwe błędy w danych</vt:lpstr>
      <vt:lpstr>Czyszczenie danych</vt:lpstr>
      <vt:lpstr>Statystyki opisowe w bibliometrii</vt:lpstr>
      <vt:lpstr>Macierze odległości</vt:lpstr>
      <vt:lpstr>Analiza skupień – algorytm Warda tworzenia dendrogramu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DANYCH BIBLIOMETRYCZNYCH Z CZASOPISM Z ZAKRESU NAUK EKONOMICZNYCH</dc:title>
  <dc:creator>gintaro</dc:creator>
  <cp:lastModifiedBy>gintaro</cp:lastModifiedBy>
  <cp:revision>47</cp:revision>
  <dcterms:created xsi:type="dcterms:W3CDTF">2009-10-24T10:00:10Z</dcterms:created>
  <dcterms:modified xsi:type="dcterms:W3CDTF">2009-10-24T17:36:18Z</dcterms:modified>
</cp:coreProperties>
</file>